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6" r:id="rId3"/>
    <p:sldId id="258" r:id="rId4"/>
    <p:sldId id="259" r:id="rId5"/>
    <p:sldId id="260" r:id="rId6"/>
    <p:sldId id="261" r:id="rId7"/>
    <p:sldId id="262" r:id="rId8"/>
    <p:sldId id="27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8" autoAdjust="0"/>
    <p:restoredTop sz="94625" autoAdjust="0"/>
  </p:normalViewPr>
  <p:slideViewPr>
    <p:cSldViewPr>
      <p:cViewPr varScale="1">
        <p:scale>
          <a:sx n="107" d="100"/>
          <a:sy n="107" d="100"/>
        </p:scale>
        <p:origin x="-605" y="-82"/>
      </p:cViewPr>
      <p:guideLst>
        <p:guide orient="horz" pos="1791"/>
        <p:guide pos="2880"/>
      </p:guideLst>
    </p:cSldViewPr>
  </p:slideViewPr>
  <p:outlineViewPr>
    <p:cViewPr>
      <p:scale>
        <a:sx n="33" d="100"/>
        <a:sy n="33" d="100"/>
      </p:scale>
      <p:origin x="0" y="11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DF790B7-B2C5-4CE8-A4E0-B480ACF80B49}" type="slidenum">
              <a:t>‹#›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83834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1C6242AE-0191-49B9-96D3-A7C1316D2382}" type="datetime1">
              <a:rPr lang="ru-RU"/>
              <a:pPr lvl="0"/>
              <a:t>21.10.2013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799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759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EFCBFEC-E225-4408-BD82-82F32C1D004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84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1pPr>
    <a:lvl2pPr marL="457200" marR="0" lvl="1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2pPr>
    <a:lvl3pPr marL="914400" marR="0" lvl="2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3pPr>
    <a:lvl4pPr marL="1371599" marR="0" lvl="3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4pPr>
    <a:lvl5pPr marL="1828800" marR="0" lvl="4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E5AD0B0-4B78-40C7-A40F-FF08E3FE725E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21.10.2013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4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445C455-B5A1-456F-9DA4-31F7AE08D86A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21.10.2013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8FFB870-0E6B-47B6-BB0E-07235A1BD737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21.10.2013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79A21C4-61DE-403F-82D8-E320628AF241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21.10.2013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mailto:email@email.com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799" y="1766160"/>
            <a:ext cx="7772400" cy="1218960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409360" y="3412800"/>
            <a:ext cx="3505319" cy="58320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n>
                  <a:noFill/>
                </a:ln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4200" y="107316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pic>
        <p:nvPicPr>
          <p:cNvPr id="5" name="Picture 2" descr="C:\Users\grechist\sync\disser\pic\iscalare-logo.png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3351960" y="211680"/>
            <a:ext cx="208404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grechist\sync\disser\pic\frtk-logo.png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151560" y="143640"/>
            <a:ext cx="1396079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7740360" y="136440"/>
            <a:ext cx="1098000" cy="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/>
          <p:cNvSpPr txBox="1"/>
          <p:nvPr/>
        </p:nvSpPr>
        <p:spPr>
          <a:xfrm>
            <a:off x="5436000" y="3996000"/>
            <a:ext cx="3505319" cy="58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601"/>
              </a:spcBef>
              <a:spcAft>
                <a:spcPts val="1165"/>
              </a:spcAft>
              <a:buNone/>
              <a:tabLst/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  <a:hlinkClick r:id="rId2"/>
              </a:rPr>
              <a:t>email@email.com</a:t>
            </a:r>
          </a:p>
        </p:txBody>
      </p:sp>
      <p:sp>
        <p:nvSpPr>
          <p:cNvPr id="9" name="Text Placeholder 8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046360" cy="329904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 lang="ru-RU" sz="3200"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65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47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quarter" idx="7"/>
          </p:nvPr>
        </p:nvSpPr>
        <p:spPr>
          <a:xfrm>
            <a:off x="107640" y="5292360"/>
            <a:ext cx="88343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98D23D3-59CE-41B4-99EB-8E5876646BEA}" type="datetime1">
              <a:rPr lang="ru-RU"/>
              <a:pPr lvl="0"/>
              <a:t>21.10.2013</a:t>
            </a:fld>
            <a:endParaRPr lang="ru-RU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34"/>
                <a:ea typeface="Arial Unicode MS" pitchFamily="2"/>
                <a:cs typeface="Arial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D0D5046-F24F-4B7E-9E51-A24DC86C7A7B}" type="slidenum">
              <a:t>‹#›</a:t>
            </a:fld>
            <a:endParaRPr lang="ru-RU"/>
          </a:p>
        </p:txBody>
      </p:sp>
      <p:sp>
        <p:nvSpPr>
          <p:cNvPr id="6" name="Text Placeholder 2"/>
          <p:cNvSpPr txBox="1">
            <a:spLocks noGrp="1"/>
          </p:cNvSpPr>
          <p:nvPr>
            <p:ph type="title" idx="4294967295"/>
          </p:nvPr>
        </p:nvSpPr>
        <p:spPr>
          <a:xfrm>
            <a:off x="457200" y="1326600"/>
            <a:ext cx="8229600" cy="3753720"/>
          </a:xfrm>
        </p:spPr>
        <p:txBody>
          <a:bodyPr anchor="t" anchorCtr="0"/>
          <a:lstStyle>
            <a:lvl1pPr marL="432000" indent="-324000" algn="l">
              <a:spcAft>
                <a:spcPts val="1414"/>
              </a:spcAft>
              <a:buSzPct val="45000"/>
              <a:buFont typeface="StarSymbol"/>
              <a:buChar char="●"/>
              <a:defRPr sz="3200">
                <a:latin typeface="Arial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046360" cy="329904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 lang="ru-RU" sz="3200"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4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799" y="1765800"/>
            <a:ext cx="7772400" cy="1218960"/>
          </a:xfrm>
        </p:spPr>
        <p:txBody>
          <a:bodyPr/>
          <a:lstStyle>
            <a:lvl1pPr>
              <a:buSzPct val="45000"/>
              <a:buFont typeface="StarSymbol"/>
              <a:buChar char="●"/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5409000" y="3412800"/>
            <a:ext cx="3505319" cy="145368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n>
                  <a:noFill/>
                </a:ln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3840" y="107280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pic>
        <p:nvPicPr>
          <p:cNvPr id="5" name="Picture 2" descr="C:\Users\grechist\sync\disser\pic\iscalare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51600" y="211320"/>
            <a:ext cx="246672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grechist\sync\disser\pic\frtk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1200" y="143280"/>
            <a:ext cx="1600200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42719" y="136080"/>
            <a:ext cx="1295280" cy="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7"/>
          <p:cNvSpPr txBox="1">
            <a:spLocks noGrp="1"/>
          </p:cNvSpPr>
          <p:nvPr>
            <p:ph type="body" idx="4294967295"/>
          </p:nvPr>
        </p:nvSpPr>
        <p:spPr>
          <a:xfrm>
            <a:off x="457200" y="1329480"/>
            <a:ext cx="8229240" cy="3754079"/>
          </a:xfrm>
        </p:spPr>
        <p:txBody>
          <a:bodyPr lIns="0" tIns="0" rIns="0" bIns="0"/>
          <a:lstStyle>
            <a:lvl1pPr hangingPunct="0">
              <a:buNone/>
              <a:defRPr lang="ru-RU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5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8"/>
          <p:cNvSpPr txBox="1">
            <a:spLocks noGrp="1"/>
          </p:cNvSpPr>
          <p:nvPr>
            <p:ph type="title"/>
          </p:nvPr>
        </p:nvSpPr>
        <p:spPr>
          <a:xfrm>
            <a:off x="457200" y="227160"/>
            <a:ext cx="8229600" cy="9493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 txBox="1">
            <a:spLocks noGrp="1"/>
          </p:cNvSpPr>
          <p:nvPr>
            <p:ph type="body" idx="1"/>
          </p:nvPr>
        </p:nvSpPr>
        <p:spPr>
          <a:xfrm>
            <a:off x="457200" y="1332000"/>
            <a:ext cx="8229600" cy="3749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spc="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marL="432000" marR="0" lvl="0" indent="-324000" algn="l" rtl="0" hangingPunct="1">
        <a:lnSpc>
          <a:spcPct val="100000"/>
        </a:lnSpc>
        <a:spcBef>
          <a:spcPts val="0"/>
        </a:spcBef>
        <a:spcAft>
          <a:spcPts val="1165"/>
        </a:spcAft>
        <a:buSzPct val="45000"/>
        <a:buFont typeface="StarSymbol"/>
        <a:buChar char="●"/>
        <a:tabLst/>
        <a:defRPr lang="en-US" sz="265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marL="864000" marR="0" lvl="1" indent="-324000" algn="l" rtl="0" hangingPunct="1">
        <a:lnSpc>
          <a:spcPct val="100000"/>
        </a:lnSpc>
        <a:spcBef>
          <a:spcPts val="0"/>
        </a:spcBef>
        <a:spcAft>
          <a:spcPts val="930"/>
        </a:spcAft>
        <a:buSzPct val="45000"/>
        <a:buFont typeface="StarSymbol"/>
        <a:buChar char="●"/>
        <a:tabLst/>
        <a:defRPr lang="en-US" sz="232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2pPr>
      <a:lvl3pPr marL="1296000" marR="0" lvl="2" indent="-288000" algn="l" rtl="0" hangingPunct="1">
        <a:lnSpc>
          <a:spcPct val="100000"/>
        </a:lnSpc>
        <a:spcBef>
          <a:spcPts val="0"/>
        </a:spcBef>
        <a:spcAft>
          <a:spcPts val="694"/>
        </a:spcAft>
        <a:buSzPct val="75000"/>
        <a:buFont typeface="StarSymbol"/>
        <a:buChar char="–"/>
        <a:tabLst/>
        <a:defRPr lang="en-US" sz="199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3pPr>
      <a:lvl4pPr marL="1728000" marR="0" lvl="3" indent="-216000" algn="l" rtl="0" hangingPunct="1">
        <a:lnSpc>
          <a:spcPct val="100000"/>
        </a:lnSpc>
        <a:spcBef>
          <a:spcPts val="0"/>
        </a:spcBef>
        <a:spcAft>
          <a:spcPts val="459"/>
        </a:spcAft>
        <a:buSzPct val="45000"/>
        <a:buFont typeface="StarSymbol"/>
        <a:buChar char="●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4pPr>
      <a:lvl5pPr marL="2160000" marR="0" lvl="4" indent="-216000" algn="l" rtl="0" hangingPunct="1">
        <a:lnSpc>
          <a:spcPct val="100000"/>
        </a:lnSpc>
        <a:spcBef>
          <a:spcPts val="0"/>
        </a:spcBef>
        <a:spcAft>
          <a:spcPts val="224"/>
        </a:spcAft>
        <a:buSzPct val="75000"/>
        <a:buFont typeface="StarSymbol"/>
        <a:buChar char="–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tc.ku.edu/~kulkarni/teaching/EECS700-VM/index.htm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erc.wvu.edu/download/WORLDCOMP'11/2011%20CD%20papers/ESA2902.pdf" TargetMode="External"/><Relationship Id="rId4" Type="http://schemas.openxmlformats.org/officeDocument/2006/relationships/hyperlink" Target="http://bochs.sourceforge.net/HowtheBochsworksunderthehood2ndedition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799" y="1585800"/>
            <a:ext cx="7772400" cy="19782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800" dirty="0">
                <a:latin typeface="Constantia" pitchFamily="18" charset="0"/>
              </a:rPr>
              <a:t>Моделирование архитектурного состояния</a:t>
            </a:r>
            <a:br>
              <a:rPr lang="ru-RU" sz="3800" dirty="0">
                <a:latin typeface="Constantia" pitchFamily="18" charset="0"/>
              </a:rPr>
            </a:br>
            <a:r>
              <a:rPr lang="ru-RU" sz="3800" dirty="0">
                <a:latin typeface="Constantia" pitchFamily="18" charset="0"/>
              </a:rPr>
              <a:t>Моделирование доступов к памяти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4951800" y="4043879"/>
            <a:ext cx="4038479" cy="821520"/>
          </a:xfrm>
          <a:solidFill>
            <a:srgbClr val="FFFFFF"/>
          </a:solidFill>
        </p:spPr>
        <p:txBody>
          <a:bodyPr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spcBef>
                <a:spcPts val="799"/>
              </a:spcBef>
              <a:spcAft>
                <a:spcPts val="0"/>
              </a:spcAft>
              <a:buNone/>
            </a:pPr>
            <a:r>
              <a:rPr lang="ru-RU" sz="3200" dirty="0" smtClean="0"/>
              <a:t>Евгений </a:t>
            </a:r>
            <a:r>
              <a:rPr lang="ru-RU" sz="3200" dirty="0" err="1" smtClean="0"/>
              <a:t>Юлюгин</a:t>
            </a:r>
            <a:endParaRPr lang="ru-RU" sz="3200" dirty="0"/>
          </a:p>
          <a:p>
            <a:pPr lvl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400" b="1" dirty="0">
                <a:latin typeface="Courier New" pitchFamily="49"/>
                <a:cs typeface="Courier New" pitchFamily="49"/>
              </a:rPr>
              <a:t> </a:t>
            </a:r>
            <a:r>
              <a:rPr lang="en-US" sz="1400" b="1" dirty="0" smtClean="0">
                <a:latin typeface="Courier New" pitchFamily="49"/>
                <a:cs typeface="Courier New" pitchFamily="49"/>
                <a:hlinkClick r:id="rId3"/>
              </a:rPr>
              <a:t>yulyugin@gmail.com</a:t>
            </a:r>
            <a:endParaRPr lang="en-US" sz="1400" b="1" dirty="0">
              <a:latin typeface="Courier New" pitchFamily="49"/>
              <a:cs typeface="Courier New" pitchFamily="49"/>
              <a:hlinkClick r:id="rId3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303840" y="107280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000" y="4968000"/>
            <a:ext cx="2304000" cy="35960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21</a:t>
            </a: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.</a:t>
            </a:r>
            <a:r>
              <a:rPr lang="en-US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10</a:t>
            </a: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.2013</a:t>
            </a:r>
            <a:endParaRPr lang="ru-RU" sz="1800" b="0" i="0" u="none" strike="noStrike" kern="1200" dirty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-2448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Преобразование адресов (1</a:t>
            </a:r>
            <a:r>
              <a:rPr lang="en-US"/>
              <a:t>/</a:t>
            </a:r>
            <a:r>
              <a:rPr lang="ru-RU"/>
              <a:t>2)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67640" y="1404000"/>
            <a:ext cx="3538800" cy="797400"/>
          </a:xfr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000">
                <a:latin typeface="DejaVu Sans" pitchFamily="34"/>
                <a:ea typeface="DejaVu Sans" pitchFamily="34"/>
                <a:cs typeface="DejaVu Sans" pitchFamily="34"/>
              </a:rPr>
              <a:t>Виртуальный адрес</a:t>
            </a:r>
          </a:p>
          <a:p>
            <a:pPr lvl="0">
              <a:spcAft>
                <a:spcPts val="1165"/>
              </a:spcAft>
            </a:pPr>
            <a:r>
              <a:rPr lang="ru-RU" sz="2000">
                <a:latin typeface="DejaVu Sans" pitchFamily="34"/>
                <a:ea typeface="DejaVu Sans" pitchFamily="34"/>
                <a:cs typeface="DejaVu Sans" pitchFamily="34"/>
              </a:rPr>
              <a:t>Физический адрес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9885D86-3690-4647-A578-39AE3C2197AC}" type="slidenum">
              <a:t>10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Content Placeholder 2"/>
          <p:cNvSpPr txBox="1"/>
          <p:nvPr/>
        </p:nvSpPr>
        <p:spPr>
          <a:xfrm>
            <a:off x="4908239" y="1413000"/>
            <a:ext cx="3538800" cy="2547000"/>
          </a:xfrm>
          <a:prstGeom prst="rect">
            <a:avLst/>
          </a:prstGeom>
          <a:gradFill>
            <a:gsLst>
              <a:gs pos="0">
                <a:srgbClr val="A3C4FF"/>
              </a:gs>
              <a:gs pos="100000">
                <a:srgbClr val="BFD5FF"/>
              </a:gs>
            </a:gsLst>
            <a:lin ang="16200000"/>
          </a:gradFill>
          <a:ln w="9360">
            <a:solidFill>
              <a:srgbClr val="4A7EBB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t" anchorCtr="0" compatLnSpc="0"/>
          <a:lstStyle/>
          <a:p>
            <a:pPr marL="432000" marR="0" lvl="0" indent="-324000" algn="l" rtl="0" hangingPunct="1">
              <a:lnSpc>
                <a:spcPct val="100000"/>
              </a:lnSpc>
              <a:spcBef>
                <a:spcPts val="0"/>
              </a:spcBef>
              <a:spcAft>
                <a:spcPts val="1165"/>
              </a:spcAft>
              <a:buSzPct val="45000"/>
              <a:buFont typeface="StarSymbol"/>
              <a:buChar char="●"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Гостевой виртуальный адрес</a:t>
            </a:r>
          </a:p>
          <a:p>
            <a:pPr marL="432000" marR="0" lvl="0" indent="-324000" algn="l" rtl="0" hangingPunct="1">
              <a:lnSpc>
                <a:spcPct val="100000"/>
              </a:lnSpc>
              <a:spcBef>
                <a:spcPts val="0"/>
              </a:spcBef>
              <a:spcAft>
                <a:spcPts val="1165"/>
              </a:spcAft>
              <a:buSzPct val="45000"/>
              <a:buFont typeface="StarSymbol"/>
              <a:buChar char="●"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Гостевой физический адрес</a:t>
            </a:r>
          </a:p>
          <a:p>
            <a:pPr marL="432000" marR="0" lvl="0" indent="-324000" algn="l" rtl="0" hangingPunct="1">
              <a:lnSpc>
                <a:spcPct val="100000"/>
              </a:lnSpc>
              <a:spcBef>
                <a:spcPts val="0"/>
              </a:spcBef>
              <a:spcAft>
                <a:spcPts val="1165"/>
              </a:spcAft>
              <a:buSzPct val="45000"/>
              <a:buFont typeface="StarSymbol"/>
              <a:buChar char="●"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Хозяйский логический адрес</a:t>
            </a:r>
          </a:p>
        </p:txBody>
      </p:sp>
      <p:sp>
        <p:nvSpPr>
          <p:cNvPr id="7" name="Rounded Rectangle 7"/>
          <p:cNvSpPr/>
          <p:nvPr/>
        </p:nvSpPr>
        <p:spPr>
          <a:xfrm>
            <a:off x="107640" y="2448000"/>
            <a:ext cx="1440000" cy="72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DejaVu Sans" pitchFamily="34"/>
                <a:cs typeface="DejaVu Sans" pitchFamily="34"/>
              </a:rPr>
              <a:t>Virtual address</a:t>
            </a:r>
          </a:p>
        </p:txBody>
      </p:sp>
      <p:sp>
        <p:nvSpPr>
          <p:cNvPr id="8" name="Rounded Rectangle 8"/>
          <p:cNvSpPr/>
          <p:nvPr/>
        </p:nvSpPr>
        <p:spPr>
          <a:xfrm>
            <a:off x="2420639" y="4263120"/>
            <a:ext cx="1440000" cy="63288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9BBB59"/>
          </a:solidFill>
          <a:ln w="25560">
            <a:solidFill>
              <a:srgbClr val="71893F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DejaVu Sans" pitchFamily="34"/>
                <a:cs typeface="DejaVu Sans" pitchFamily="34"/>
              </a:rPr>
              <a:t>Physical address</a:t>
            </a:r>
          </a:p>
        </p:txBody>
      </p:sp>
      <p:sp>
        <p:nvSpPr>
          <p:cNvPr id="9" name="Flowchart: Internal Storage 9"/>
          <p:cNvSpPr/>
          <p:nvPr/>
        </p:nvSpPr>
        <p:spPr>
          <a:xfrm>
            <a:off x="1988639" y="2484000"/>
            <a:ext cx="999000" cy="594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99080"/>
              <a:gd name="f7" fmla="val 594133"/>
              <a:gd name="f8" fmla="val 124885"/>
              <a:gd name="f9" fmla="val 74267"/>
              <a:gd name="f10" fmla="+- 0 0 0"/>
              <a:gd name="f11" fmla="*/ f3 1 999080"/>
              <a:gd name="f12" fmla="*/ f4 1 594133"/>
              <a:gd name="f13" fmla="+- f7 0 f5"/>
              <a:gd name="f14" fmla="+- f6 0 f5"/>
              <a:gd name="f15" fmla="*/ f10 f0 1"/>
              <a:gd name="f16" fmla="*/ f14 1 999080"/>
              <a:gd name="f17" fmla="*/ f13 1 594133"/>
              <a:gd name="f18" fmla="*/ f15 1 f2"/>
              <a:gd name="f19" fmla="*/ 499540 1 f16"/>
              <a:gd name="f20" fmla="*/ 0 1 f17"/>
              <a:gd name="f21" fmla="*/ 0 1 f16"/>
              <a:gd name="f22" fmla="*/ 297067 1 f17"/>
              <a:gd name="f23" fmla="*/ 594133 1 f17"/>
              <a:gd name="f24" fmla="*/ 999080 1 f16"/>
              <a:gd name="f25" fmla="*/ 124885 1 f16"/>
              <a:gd name="f26" fmla="*/ 74267 1 f17"/>
              <a:gd name="f27" fmla="+- f18 0 f1"/>
              <a:gd name="f28" fmla="*/ f25 f11 1"/>
              <a:gd name="f29" fmla="*/ f24 f11 1"/>
              <a:gd name="f30" fmla="*/ f23 f12 1"/>
              <a:gd name="f31" fmla="*/ f26 f12 1"/>
              <a:gd name="f32" fmla="*/ f19 f11 1"/>
              <a:gd name="f33" fmla="*/ f20 f12 1"/>
              <a:gd name="f34" fmla="*/ f21 f11 1"/>
              <a:gd name="f35" fmla="*/ f22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2" y="f33"/>
              </a:cxn>
              <a:cxn ang="f27">
                <a:pos x="f34" y="f35"/>
              </a:cxn>
              <a:cxn ang="f27">
                <a:pos x="f32" y="f30"/>
              </a:cxn>
              <a:cxn ang="f27">
                <a:pos x="f29" y="f35"/>
              </a:cxn>
            </a:cxnLst>
            <a:rect l="f28" t="f31" r="f29" b="f30"/>
            <a:pathLst>
              <a:path w="999080" h="594133" stroke="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  <a:path w="999080" h="594133" fill="none">
                <a:moveTo>
                  <a:pt x="f8" y="f5"/>
                </a:moveTo>
                <a:lnTo>
                  <a:pt x="f8" y="f7"/>
                </a:lnTo>
                <a:moveTo>
                  <a:pt x="f5" y="f9"/>
                </a:moveTo>
                <a:lnTo>
                  <a:pt x="f6" y="f9"/>
                </a:lnTo>
              </a:path>
              <a:path w="999080" h="594133" fill="none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Directory Level 1</a:t>
            </a:r>
          </a:p>
        </p:txBody>
      </p:sp>
      <p:sp>
        <p:nvSpPr>
          <p:cNvPr id="10" name="Flowchart: Internal Storage 13"/>
          <p:cNvSpPr/>
          <p:nvPr/>
        </p:nvSpPr>
        <p:spPr>
          <a:xfrm>
            <a:off x="1988639" y="3348000"/>
            <a:ext cx="999000" cy="57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999080"/>
              <a:gd name="f7" fmla="val 576063"/>
              <a:gd name="f8" fmla="val 124885"/>
              <a:gd name="f9" fmla="val 72008"/>
              <a:gd name="f10" fmla="+- 0 0 0"/>
              <a:gd name="f11" fmla="*/ f3 1 999080"/>
              <a:gd name="f12" fmla="*/ f4 1 576063"/>
              <a:gd name="f13" fmla="+- f7 0 f5"/>
              <a:gd name="f14" fmla="+- f6 0 f5"/>
              <a:gd name="f15" fmla="*/ f10 f0 1"/>
              <a:gd name="f16" fmla="*/ f14 1 999080"/>
              <a:gd name="f17" fmla="*/ f13 1 576063"/>
              <a:gd name="f18" fmla="*/ f15 1 f2"/>
              <a:gd name="f19" fmla="*/ 499540 1 f16"/>
              <a:gd name="f20" fmla="*/ 0 1 f17"/>
              <a:gd name="f21" fmla="*/ 0 1 f16"/>
              <a:gd name="f22" fmla="*/ 288032 1 f17"/>
              <a:gd name="f23" fmla="*/ 576063 1 f17"/>
              <a:gd name="f24" fmla="*/ 999080 1 f16"/>
              <a:gd name="f25" fmla="*/ 124885 1 f16"/>
              <a:gd name="f26" fmla="*/ 72008 1 f17"/>
              <a:gd name="f27" fmla="+- f18 0 f1"/>
              <a:gd name="f28" fmla="*/ f25 f11 1"/>
              <a:gd name="f29" fmla="*/ f24 f11 1"/>
              <a:gd name="f30" fmla="*/ f23 f12 1"/>
              <a:gd name="f31" fmla="*/ f26 f12 1"/>
              <a:gd name="f32" fmla="*/ f19 f11 1"/>
              <a:gd name="f33" fmla="*/ f20 f12 1"/>
              <a:gd name="f34" fmla="*/ f21 f11 1"/>
              <a:gd name="f35" fmla="*/ f22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2" y="f33"/>
              </a:cxn>
              <a:cxn ang="f27">
                <a:pos x="f34" y="f35"/>
              </a:cxn>
              <a:cxn ang="f27">
                <a:pos x="f32" y="f30"/>
              </a:cxn>
              <a:cxn ang="f27">
                <a:pos x="f29" y="f35"/>
              </a:cxn>
            </a:cxnLst>
            <a:rect l="f28" t="f31" r="f29" b="f30"/>
            <a:pathLst>
              <a:path w="999080" h="576063" stroke="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  <a:path w="999080" h="576063" fill="none">
                <a:moveTo>
                  <a:pt x="f8" y="f5"/>
                </a:moveTo>
                <a:lnTo>
                  <a:pt x="f8" y="f7"/>
                </a:lnTo>
                <a:moveTo>
                  <a:pt x="f5" y="f9"/>
                </a:moveTo>
                <a:lnTo>
                  <a:pt x="f6" y="f9"/>
                </a:lnTo>
              </a:path>
              <a:path w="999080" h="576063" fill="none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Directory Level 2</a:t>
            </a:r>
          </a:p>
        </p:txBody>
      </p:sp>
      <p:cxnSp>
        <p:nvCxnSpPr>
          <p:cNvPr id="11" name="Curved Connector 16"/>
          <p:cNvCxnSpPr>
            <a:stCxn id="9" idx="1"/>
            <a:endCxn id="10" idx="3"/>
          </p:cNvCxnSpPr>
          <p:nvPr/>
        </p:nvCxnSpPr>
        <p:spPr>
          <a:xfrm flipH="1">
            <a:off x="1988639" y="2781000"/>
            <a:ext cx="999000" cy="855000"/>
          </a:xfrm>
          <a:prstGeom prst="curvedConnector5">
            <a:avLst>
              <a:gd name="adj1" fmla="val -22883"/>
              <a:gd name="adj2" fmla="val 50526"/>
              <a:gd name="adj3" fmla="val 122883"/>
            </a:avLst>
          </a:prstGeom>
          <a:noFill/>
          <a:ln w="38160">
            <a:solidFill>
              <a:srgbClr val="4F81BD"/>
            </a:solidFill>
            <a:prstDash val="solid"/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cxnSp>
        <p:nvCxnSpPr>
          <p:cNvPr id="12" name="Curved Connector 18"/>
          <p:cNvCxnSpPr>
            <a:stCxn id="10" idx="1"/>
            <a:endCxn id="8" idx="3"/>
          </p:cNvCxnSpPr>
          <p:nvPr/>
        </p:nvCxnSpPr>
        <p:spPr>
          <a:xfrm flipH="1">
            <a:off x="2420639" y="3636000"/>
            <a:ext cx="567000" cy="943560"/>
          </a:xfrm>
          <a:prstGeom prst="curvedConnector5">
            <a:avLst>
              <a:gd name="adj1" fmla="val -40317"/>
              <a:gd name="adj2" fmla="val 48493"/>
              <a:gd name="adj3" fmla="val 140317"/>
            </a:avLst>
          </a:prstGeom>
          <a:noFill/>
          <a:ln w="38160">
            <a:solidFill>
              <a:srgbClr val="4F81BD"/>
            </a:solidFill>
            <a:prstDash val="solid"/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cxnSp>
        <p:nvCxnSpPr>
          <p:cNvPr id="13" name="Curved Connector 22"/>
          <p:cNvCxnSpPr>
            <a:stCxn id="7" idx="1"/>
            <a:endCxn id="9" idx="3"/>
          </p:cNvCxnSpPr>
          <p:nvPr/>
        </p:nvCxnSpPr>
        <p:spPr>
          <a:xfrm flipV="1">
            <a:off x="1547640" y="2781000"/>
            <a:ext cx="440999" cy="27000"/>
          </a:xfrm>
          <a:prstGeom prst="curvedConnector3">
            <a:avLst/>
          </a:prstGeom>
          <a:noFill/>
          <a:ln w="38160">
            <a:solidFill>
              <a:srgbClr val="4F81BD"/>
            </a:solidFill>
            <a:prstDash val="solid"/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cxnSp>
        <p:nvCxnSpPr>
          <p:cNvPr id="14" name="Straight Connector 34"/>
          <p:cNvCxnSpPr/>
          <p:nvPr/>
        </p:nvCxnSpPr>
        <p:spPr>
          <a:xfrm>
            <a:off x="4284000" y="2268000"/>
            <a:ext cx="0" cy="2592360"/>
          </a:xfrm>
          <a:prstGeom prst="straightConnector1">
            <a:avLst/>
          </a:prstGeom>
          <a:noFill/>
          <a:ln w="38160">
            <a:solidFill>
              <a:srgbClr val="C0504D"/>
            </a:solidFill>
            <a:custDash>
              <a:ds d="799057" sp="799057"/>
            </a:custDash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sp>
        <p:nvSpPr>
          <p:cNvPr id="15" name="Rounded Rectangle 35"/>
          <p:cNvSpPr/>
          <p:nvPr/>
        </p:nvSpPr>
        <p:spPr>
          <a:xfrm>
            <a:off x="6083999" y="4263120"/>
            <a:ext cx="1800360" cy="576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BACC6"/>
          </a:solidFill>
          <a:ln w="25560">
            <a:solidFill>
              <a:srgbClr val="357D91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7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DejaVu Sans" pitchFamily="34"/>
                <a:cs typeface="DejaVu Sans" pitchFamily="34"/>
              </a:rPr>
              <a:t>Host (virtual) address</a:t>
            </a:r>
          </a:p>
        </p:txBody>
      </p:sp>
      <p:sp>
        <p:nvSpPr>
          <p:cNvPr id="16" name="Flowchart: Internal Storage 36"/>
          <p:cNvSpPr/>
          <p:nvPr/>
        </p:nvSpPr>
        <p:spPr>
          <a:xfrm>
            <a:off x="4724280" y="4273560"/>
            <a:ext cx="864000" cy="576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864096"/>
              <a:gd name="f7" fmla="val 576063"/>
              <a:gd name="f8" fmla="val 108012"/>
              <a:gd name="f9" fmla="val 72008"/>
              <a:gd name="f10" fmla="+- 0 0 0"/>
              <a:gd name="f11" fmla="*/ f3 1 864096"/>
              <a:gd name="f12" fmla="*/ f4 1 576063"/>
              <a:gd name="f13" fmla="+- f7 0 f5"/>
              <a:gd name="f14" fmla="+- f6 0 f5"/>
              <a:gd name="f15" fmla="*/ f10 f0 1"/>
              <a:gd name="f16" fmla="*/ f14 1 864096"/>
              <a:gd name="f17" fmla="*/ f13 1 576063"/>
              <a:gd name="f18" fmla="*/ f15 1 f2"/>
              <a:gd name="f19" fmla="*/ 432048 1 f16"/>
              <a:gd name="f20" fmla="*/ 0 1 f17"/>
              <a:gd name="f21" fmla="*/ 0 1 f16"/>
              <a:gd name="f22" fmla="*/ 288032 1 f17"/>
              <a:gd name="f23" fmla="*/ 576063 1 f17"/>
              <a:gd name="f24" fmla="*/ 864096 1 f16"/>
              <a:gd name="f25" fmla="*/ 108012 1 f16"/>
              <a:gd name="f26" fmla="*/ 72008 1 f17"/>
              <a:gd name="f27" fmla="+- f18 0 f1"/>
              <a:gd name="f28" fmla="*/ f25 f11 1"/>
              <a:gd name="f29" fmla="*/ f24 f11 1"/>
              <a:gd name="f30" fmla="*/ f23 f12 1"/>
              <a:gd name="f31" fmla="*/ f26 f12 1"/>
              <a:gd name="f32" fmla="*/ f19 f11 1"/>
              <a:gd name="f33" fmla="*/ f20 f12 1"/>
              <a:gd name="f34" fmla="*/ f21 f11 1"/>
              <a:gd name="f35" fmla="*/ f22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7">
                <a:pos x="f32" y="f33"/>
              </a:cxn>
              <a:cxn ang="f27">
                <a:pos x="f34" y="f35"/>
              </a:cxn>
              <a:cxn ang="f27">
                <a:pos x="f32" y="f30"/>
              </a:cxn>
              <a:cxn ang="f27">
                <a:pos x="f29" y="f35"/>
              </a:cxn>
            </a:cxnLst>
            <a:rect l="f28" t="f31" r="f29" b="f30"/>
            <a:pathLst>
              <a:path w="864096" h="576063" stroke="0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  <a:path w="864096" h="576063" fill="none">
                <a:moveTo>
                  <a:pt x="f8" y="f5"/>
                </a:moveTo>
                <a:lnTo>
                  <a:pt x="f8" y="f7"/>
                </a:lnTo>
                <a:moveTo>
                  <a:pt x="f5" y="f9"/>
                </a:moveTo>
                <a:lnTo>
                  <a:pt x="f6" y="f9"/>
                </a:lnTo>
              </a:path>
              <a:path w="864096" h="576063" fill="none">
                <a:moveTo>
                  <a:pt x="f5" y="f5"/>
                </a:moveTo>
                <a:lnTo>
                  <a:pt x="f6" y="f5"/>
                </a:lnTo>
                <a:lnTo>
                  <a:pt x="f6" y="f7"/>
                </a:lnTo>
                <a:lnTo>
                  <a:pt x="f5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Hash table</a:t>
            </a:r>
          </a:p>
        </p:txBody>
      </p:sp>
      <p:cxnSp>
        <p:nvCxnSpPr>
          <p:cNvPr id="17" name="Curved Connector 41"/>
          <p:cNvCxnSpPr>
            <a:stCxn id="8" idx="1"/>
            <a:endCxn id="16" idx="3"/>
          </p:cNvCxnSpPr>
          <p:nvPr/>
        </p:nvCxnSpPr>
        <p:spPr>
          <a:xfrm flipV="1">
            <a:off x="3860639" y="4561560"/>
            <a:ext cx="863641" cy="18000"/>
          </a:xfrm>
          <a:prstGeom prst="curvedConnector3">
            <a:avLst/>
          </a:prstGeom>
          <a:noFill/>
          <a:ln w="38160">
            <a:solidFill>
              <a:srgbClr val="31859C"/>
            </a:solidFill>
            <a:custDash>
              <a:ds d="100000" sp="100000"/>
            </a:custDash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cxnSp>
        <p:nvCxnSpPr>
          <p:cNvPr id="18" name="Curved Connector 44"/>
          <p:cNvCxnSpPr>
            <a:stCxn id="16" idx="1"/>
            <a:endCxn id="15" idx="3"/>
          </p:cNvCxnSpPr>
          <p:nvPr/>
        </p:nvCxnSpPr>
        <p:spPr>
          <a:xfrm flipV="1">
            <a:off x="5588280" y="4551120"/>
            <a:ext cx="495719" cy="10440"/>
          </a:xfrm>
          <a:prstGeom prst="curvedConnector3">
            <a:avLst/>
          </a:prstGeom>
          <a:noFill/>
          <a:ln w="38160">
            <a:solidFill>
              <a:srgbClr val="4F81BD"/>
            </a:solidFill>
            <a:prstDash val="solid"/>
            <a:tailEnd type="arrow"/>
          </a:ln>
          <a:effectLst>
            <a:outerShdw dist="23040" dir="5400000" algn="tl">
              <a:srgbClr val="000000">
                <a:alpha val="35000"/>
              </a:srgbClr>
            </a:outerShdw>
          </a:effectLst>
        </p:spPr>
      </p:cxnSp>
      <p:sp>
        <p:nvSpPr>
          <p:cNvPr id="19" name="TextBox 50"/>
          <p:cNvSpPr txBox="1"/>
          <p:nvPr/>
        </p:nvSpPr>
        <p:spPr>
          <a:xfrm>
            <a:off x="1403639" y="863639"/>
            <a:ext cx="1836360" cy="396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Аппаратура</a:t>
            </a:r>
          </a:p>
        </p:txBody>
      </p:sp>
      <p:sp>
        <p:nvSpPr>
          <p:cNvPr id="20" name="TextBox 51"/>
          <p:cNvSpPr txBox="1"/>
          <p:nvPr/>
        </p:nvSpPr>
        <p:spPr>
          <a:xfrm>
            <a:off x="5588280" y="872999"/>
            <a:ext cx="1655999" cy="3967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Модель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60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Преобразование адресов (</a:t>
            </a:r>
            <a:r>
              <a:rPr lang="en-US"/>
              <a:t>2/</a:t>
            </a:r>
            <a:r>
              <a:rPr lang="ru-RU"/>
              <a:t>2)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A66CE1C-CAEC-49CB-9963-697D390EF8CA}" type="slidenum">
              <a:t>11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043639"/>
            <a:ext cx="8229600" cy="3591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Преобразование </a:t>
            </a:r>
            <a:r>
              <a:rPr lang="en-US" sz="2100" b="1" dirty="0">
                <a:latin typeface="DejaVu Sans" pitchFamily="34"/>
                <a:ea typeface="DejaVu Sans" pitchFamily="34"/>
                <a:cs typeface="DejaVu Sans" pitchFamily="34"/>
              </a:rPr>
              <a:t>v2p</a:t>
            </a:r>
            <a:r>
              <a:rPr lang="ru-RU" sz="2100" b="1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требует нескольких чтений памяти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/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регистров – медленно.</a:t>
            </a:r>
          </a:p>
          <a:p>
            <a:pPr lvl="0">
              <a:spcAft>
                <a:spcPts val="1165"/>
              </a:spcAf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Этого пытаются избежать с помощью устройств 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TLB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 (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translation look aside buffer</a:t>
            </a: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)</a:t>
            </a:r>
          </a:p>
          <a:p>
            <a:pPr marL="864000" lvl="0"/>
            <a:r>
              <a:rPr lang="ru-RU" sz="1800" dirty="0">
                <a:latin typeface="DejaVu Sans" pitchFamily="34"/>
                <a:ea typeface="DejaVu Sans" pitchFamily="34"/>
                <a:cs typeface="DejaVu Sans" pitchFamily="34"/>
              </a:rPr>
              <a:t>наиболее часто используемые пары адресов хранятся в </a:t>
            </a:r>
            <a:r>
              <a:rPr lang="en-US" sz="1800" dirty="0">
                <a:latin typeface="DejaVu Sans" pitchFamily="34"/>
                <a:ea typeface="DejaVu Sans" pitchFamily="34"/>
                <a:cs typeface="DejaVu Sans" pitchFamily="34"/>
              </a:rPr>
              <a:t>TLB</a:t>
            </a:r>
            <a:r>
              <a:rPr lang="ru-RU" sz="1800" dirty="0">
                <a:latin typeface="DejaVu Sans" pitchFamily="34"/>
                <a:ea typeface="DejaVu Sans" pitchFamily="34"/>
                <a:cs typeface="DejaVu Sans" pitchFamily="34"/>
              </a:rPr>
              <a:t>, время доступа к ним – 1 такт.</a:t>
            </a:r>
          </a:p>
          <a:p>
            <a:pPr lvl="0">
              <a:spcAft>
                <a:spcPts val="1165"/>
              </a:spcAft>
            </a:pPr>
            <a:r>
              <a:rPr lang="ru-RU" sz="2100" dirty="0">
                <a:latin typeface="DejaVu Sans" pitchFamily="34"/>
                <a:ea typeface="DejaVu Sans" pitchFamily="34"/>
                <a:cs typeface="DejaVu Sans" pitchFamily="34"/>
              </a:rPr>
              <a:t>Аналогичный подход в симуляции – таблица </a:t>
            </a:r>
            <a:r>
              <a:rPr lang="en-US" sz="2100" b="1" dirty="0">
                <a:latin typeface="DejaVu Sans" pitchFamily="34"/>
                <a:ea typeface="DejaVu Sans" pitchFamily="34"/>
                <a:cs typeface="DejaVu Sans" pitchFamily="34"/>
              </a:rPr>
              <a:t>v2h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 (</a:t>
            </a:r>
            <a:r>
              <a:rPr lang="en-US" sz="2100" dirty="0" err="1">
                <a:latin typeface="DejaVu Sans" pitchFamily="34"/>
                <a:ea typeface="DejaVu Sans" pitchFamily="34"/>
                <a:cs typeface="DejaVu Sans" pitchFamily="34"/>
              </a:rPr>
              <a:t>softTLB</a:t>
            </a:r>
            <a:r>
              <a:rPr lang="en-US" sz="2100" dirty="0">
                <a:latin typeface="DejaVu Sans" pitchFamily="34"/>
                <a:ea typeface="DejaVu Sans" pitchFamily="34"/>
                <a:cs typeface="DejaVu Sans" pitchFamily="34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83520"/>
            <a:ext cx="8229600" cy="960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Моделирование MMIO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A73A0C8-84F5-4CBB-9633-42DA5499CAAA}" type="slidenum">
              <a:t>12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043639"/>
            <a:ext cx="8229600" cy="3591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Типы доступа: read, write, fetch, prefetch, </a:t>
            </a:r>
            <a:r>
              <a:rPr lang="ru-RU" sz="2100" i="1">
                <a:latin typeface="DejaVu Sans" pitchFamily="34"/>
                <a:ea typeface="DejaVu Sans" pitchFamily="34"/>
                <a:cs typeface="DejaVu Sans" pitchFamily="34"/>
              </a:rPr>
              <a:t>inquiry</a:t>
            </a:r>
          </a:p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Интерфейс периферийных устройств</a:t>
            </a:r>
          </a:p>
          <a:p>
            <a:pPr marL="432000" lvl="1">
              <a:buSzPct val="45000"/>
              <a:buChar char="●"/>
            </a:pPr>
            <a:r>
              <a:rPr lang="ru-RU" sz="2100" b="1">
                <a:latin typeface="Courier New" pitchFamily="49"/>
                <a:ea typeface="DejaVu Sans" pitchFamily="34"/>
                <a:cs typeface="DejaVu Sans" pitchFamily="34"/>
              </a:rPr>
              <a:t>read(offset) → uint64 result/exception </a:t>
            </a: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+ побочные эффекты</a:t>
            </a:r>
          </a:p>
          <a:p>
            <a:pPr marL="432000" lvl="1">
              <a:buSzPct val="45000"/>
              <a:buChar char="●"/>
            </a:pPr>
            <a:r>
              <a:rPr lang="ru-RU" sz="2100" b="1">
                <a:latin typeface="Courier New" pitchFamily="49"/>
                <a:ea typeface="DejaVu Sans" pitchFamily="34"/>
                <a:cs typeface="DejaVu Sans" pitchFamily="34"/>
              </a:rPr>
              <a:t>write(offset, value) → exception </a:t>
            </a: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+ побочные эффекты</a:t>
            </a:r>
          </a:p>
          <a:p>
            <a:pPr marL="432000" lvl="1">
              <a:buSzPct val="45000"/>
              <a:buChar char="●"/>
            </a:pPr>
            <a:r>
              <a:rPr lang="ru-RU" sz="2100" b="1">
                <a:latin typeface="Courier New" pitchFamily="49"/>
                <a:ea typeface="DejaVu Sans" pitchFamily="34"/>
                <a:cs typeface="DejaVu Sans" pitchFamily="34"/>
              </a:rPr>
              <a:t>read8, read16, read32, read64, …</a:t>
            </a:r>
          </a:p>
          <a:p>
            <a:pPr marL="432000" lvl="1">
              <a:buSzPct val="45000"/>
              <a:buChar char="●"/>
            </a:pPr>
            <a:r>
              <a:rPr lang="ru-RU" sz="2100" b="1">
                <a:latin typeface="Courier New" pitchFamily="49"/>
                <a:ea typeface="DejaVu Sans" pitchFamily="34"/>
                <a:cs typeface="DejaVu Sans" pitchFamily="34"/>
              </a:rPr>
              <a:t>write8, write16, write32, write64, 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47520"/>
            <a:ext cx="8229600" cy="53640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Моделирование MMIO — карты памяти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4578077-B60B-4A3F-86D3-DD15F6E77E36}" type="slidenum">
              <a:t>13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97160" y="826559"/>
            <a:ext cx="6102360" cy="421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83299" y="179710"/>
            <a:ext cx="8229600" cy="50405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Карты памяти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fld id="{00228205-975E-4C0C-A938-88CD531E5039}" type="slidenum">
              <a:t>14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2271693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nstantia" pitchFamily="18" charset="0"/>
              </a:rPr>
              <a:t>Windows demo</a:t>
            </a:r>
            <a:endParaRPr lang="ru-RU" sz="2800" dirty="0">
              <a:latin typeface="Constant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Порядок байт при доступах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5200" y="1326600"/>
            <a:ext cx="9118800" cy="3569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 hangingPunct="0"/>
            <a:r>
              <a:rPr lang="ru-RU" dirty="0" err="1">
                <a:latin typeface="Constantia" pitchFamily="18" charset="0"/>
              </a:rPr>
              <a:t>Big</a:t>
            </a:r>
            <a:r>
              <a:rPr lang="ru-RU" dirty="0">
                <a:latin typeface="Constantia" pitchFamily="18" charset="0"/>
              </a:rPr>
              <a:t> </a:t>
            </a:r>
            <a:r>
              <a:rPr lang="ru-RU" dirty="0" err="1">
                <a:latin typeface="Constantia" pitchFamily="18" charset="0"/>
              </a:rPr>
              <a:t>Endian</a:t>
            </a:r>
            <a:endParaRPr lang="ru-RU" dirty="0">
              <a:latin typeface="Constantia" pitchFamily="18" charset="0"/>
            </a:endParaRPr>
          </a:p>
          <a:p>
            <a:pPr lvl="0" hangingPunct="0"/>
            <a:r>
              <a:rPr lang="ru-RU" dirty="0" err="1">
                <a:latin typeface="Constantia" pitchFamily="18" charset="0"/>
              </a:rPr>
              <a:t>Little</a:t>
            </a:r>
            <a:r>
              <a:rPr lang="ru-RU" dirty="0">
                <a:latin typeface="Constantia" pitchFamily="18" charset="0"/>
              </a:rPr>
              <a:t> </a:t>
            </a:r>
            <a:r>
              <a:rPr lang="ru-RU" dirty="0" err="1">
                <a:latin typeface="Constantia" pitchFamily="18" charset="0"/>
              </a:rPr>
              <a:t>Endian</a:t>
            </a:r>
            <a:endParaRPr lang="ru-RU" dirty="0">
              <a:latin typeface="Constantia" pitchFamily="18" charset="0"/>
            </a:endParaRPr>
          </a:p>
          <a:p>
            <a:pPr lvl="0" hangingPunct="0"/>
            <a:endParaRPr lang="ru-RU" dirty="0">
              <a:latin typeface="Constantia" pitchFamily="18" charset="0"/>
            </a:endParaRPr>
          </a:p>
          <a:p>
            <a:pPr lvl="0" hangingPunct="0"/>
            <a:endParaRPr lang="ru-RU" dirty="0">
              <a:latin typeface="Constantia" pitchFamily="18" charset="0"/>
            </a:endParaRPr>
          </a:p>
          <a:p>
            <a:pPr lvl="0" hangingPunct="0"/>
            <a:r>
              <a:rPr lang="ru-RU" dirty="0" err="1">
                <a:latin typeface="Constantia" pitchFamily="18" charset="0"/>
              </a:rPr>
              <a:t>Mixed</a:t>
            </a:r>
            <a:r>
              <a:rPr lang="ru-RU" dirty="0">
                <a:latin typeface="Constantia" pitchFamily="18" charset="0"/>
              </a:rPr>
              <a:t> </a:t>
            </a:r>
            <a:r>
              <a:rPr lang="ru-RU" dirty="0" err="1">
                <a:latin typeface="Constantia" pitchFamily="18" charset="0"/>
              </a:rPr>
              <a:t>Endian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3E16769-3465-4358-875C-32C6E8979560}" type="slidenum">
              <a:t>15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35440" y="2697840"/>
            <a:ext cx="8741160" cy="99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Endianness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A49DBF4-FF09-49F0-A0F2-E8F1ABC23278}" type="slidenum">
              <a:t>16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91878"/>
            <a:ext cx="64008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Байт, слово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fld id="{1783C824-0393-463E-B67C-00ED0446C8FD}" type="slidenum">
              <a:t>17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76604" y="1835894"/>
            <a:ext cx="8229600" cy="1944022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spcAft>
                <a:spcPts val="1165"/>
              </a:spcAft>
              <a:buNone/>
            </a:pPr>
            <a:r>
              <a:rPr lang="ru-RU" dirty="0">
                <a:latin typeface="Constantia" pitchFamily="18" charset="0"/>
                <a:ea typeface="DejaVu Sans" pitchFamily="34"/>
                <a:cs typeface="DejaVu Sans" pitchFamily="34"/>
              </a:rPr>
              <a:t>Бит — ?</a:t>
            </a:r>
          </a:p>
          <a:p>
            <a:pPr marL="108000" lvl="0" indent="0">
              <a:spcAft>
                <a:spcPts val="1165"/>
              </a:spcAft>
              <a:buNone/>
            </a:pPr>
            <a:r>
              <a:rPr lang="ru-RU" dirty="0">
                <a:latin typeface="Constantia" pitchFamily="18" charset="0"/>
                <a:ea typeface="DejaVu Sans" pitchFamily="34"/>
                <a:cs typeface="DejaVu Sans" pitchFamily="34"/>
              </a:rPr>
              <a:t>Байт — ?</a:t>
            </a:r>
          </a:p>
          <a:p>
            <a:pPr marL="108000" lvl="0" indent="0">
              <a:spcAft>
                <a:spcPts val="1165"/>
              </a:spcAft>
              <a:buNone/>
            </a:pPr>
            <a:r>
              <a:rPr lang="ru-RU" dirty="0">
                <a:latin typeface="Constantia" pitchFamily="18" charset="0"/>
                <a:ea typeface="DejaVu Sans" pitchFamily="34"/>
                <a:cs typeface="DejaVu Sans" pitchFamily="34"/>
              </a:rPr>
              <a:t>Машинное слово — 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Байт, слово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fld id="{1A595D18-E1A4-4E9B-ACF8-D11078CFBDE1}" type="slidenum">
              <a:t>18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044000"/>
            <a:ext cx="8229600" cy="3591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Байт — минимальная адресуемая (в данной архитектуре) единица хранения информации</a:t>
            </a:r>
          </a:p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Октет — восемь бит</a:t>
            </a:r>
          </a:p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Машинное слово — максимальный объём информации, который ЦПУ может обработать единовременно</a:t>
            </a:r>
          </a:p>
          <a:p>
            <a:pPr lvl="0">
              <a:spcAft>
                <a:spcPts val="1165"/>
              </a:spcAft>
            </a:pPr>
            <a:r>
              <a:rPr lang="ru-RU" sz="2100">
                <a:latin typeface="DejaVu Sans" pitchFamily="34"/>
                <a:ea typeface="DejaVu Sans" pitchFamily="34"/>
                <a:cs typeface="DejaVu Sans" pitchFamily="34"/>
              </a:rPr>
              <a:t>Intel: word — 16 бит, dword — 32 бит, qword — 64 бит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Ресурсы для дополнительного чтения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5200" y="1326600"/>
            <a:ext cx="9118800" cy="3569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en-US" sz="2400">
                <a:latin typeface="DejaVu Sans" pitchFamily="34"/>
              </a:rPr>
              <a:t>University of Kansas. EECS 700  Virtual Machines</a:t>
            </a:r>
            <a:r>
              <a:rPr lang="en-US" sz="2400"/>
              <a:t> </a:t>
            </a:r>
            <a:r>
              <a:rPr lang="en-US" sz="1400" b="1">
                <a:latin typeface="Courier New" pitchFamily="49"/>
                <a:cs typeface="Courier New" pitchFamily="49"/>
                <a:hlinkClick r:id="rId3"/>
              </a:rPr>
              <a:t>http://www.ittc.ku.edu/~kulkarni/teaching/EECS700-VM/index.html</a:t>
            </a:r>
          </a:p>
          <a:p>
            <a:pPr lvl="0">
              <a:spcAft>
                <a:spcPts val="1165"/>
              </a:spcAft>
            </a:pPr>
            <a:r>
              <a:rPr lang="ru-RU" sz="2400">
                <a:latin typeface="DejaVu Sans" pitchFamily="34"/>
              </a:rPr>
              <a:t>Stanislav Shwartsman, Darek Mihoka. </a:t>
            </a:r>
            <a:r>
              <a:rPr lang="ru-RU" sz="2400" b="1">
                <a:latin typeface="DejaVu Sans" pitchFamily="34"/>
              </a:rPr>
              <a:t>How Bochs Works Under the Hood. 2nd edition.</a:t>
            </a:r>
            <a:r>
              <a:rPr lang="ru-RU" sz="2400">
                <a:latin typeface="DejaVu Sans" pitchFamily="34"/>
              </a:rPr>
              <a:t>  </a:t>
            </a:r>
            <a:r>
              <a:rPr lang="ru-RU" sz="1200" b="1">
                <a:latin typeface="Courier New" pitchFamily="49"/>
                <a:hlinkClick r:id="rId4"/>
              </a:rPr>
              <a:t>http://bochs.sourceforge.net/HowtheBochsworksunderthehood2ndedition.pdf</a:t>
            </a:r>
          </a:p>
          <a:p>
            <a:pPr lvl="0">
              <a:spcAft>
                <a:spcPts val="1165"/>
              </a:spcAft>
            </a:pPr>
            <a:r>
              <a:rPr lang="ru-RU" sz="2400">
                <a:latin typeface="DejaVu Sans" pitchFamily="34"/>
              </a:rPr>
              <a:t>M. Domeika, M. Loenko, P. Ozhdikhin, E. Brevnov.  </a:t>
            </a:r>
            <a:r>
              <a:rPr lang="ru-RU" sz="2400" b="1">
                <a:latin typeface="DejaVu Sans" pitchFamily="34"/>
              </a:rPr>
              <a:t>Bi-Endian Compiler: A Robust and High Performance Approach for Migrating Byte Order Sensitive Applications</a:t>
            </a:r>
            <a:r>
              <a:rPr lang="ru-RU" sz="2000" b="1">
                <a:latin typeface="DejaVu Sans" pitchFamily="34"/>
              </a:rPr>
              <a:t> </a:t>
            </a:r>
            <a:r>
              <a:rPr lang="ru-RU" sz="1200" b="1">
                <a:latin typeface="Courier New" pitchFamily="49"/>
                <a:hlinkClick r:id="rId5"/>
              </a:rPr>
              <a:t>http://cerc.wvu.edu/download/WORLDCOMP'11/2011%20CD%20papers/ESA2902.pdf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5E6911B-4915-45CD-96DE-9F8F7A1262B0}" type="slidenum">
              <a:t>19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5281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100" dirty="0" smtClean="0"/>
              <a:t>Вопросы</a:t>
            </a:r>
            <a:endParaRPr lang="ru-RU" sz="3100" dirty="0"/>
          </a:p>
        </p:txBody>
      </p:sp>
      <p:sp>
        <p:nvSpPr>
          <p:cNvPr id="3" name="Footer Placeholder 4"/>
          <p:cNvSpPr txBox="1"/>
          <p:nvPr/>
        </p:nvSpPr>
        <p:spPr>
          <a:xfrm>
            <a:off x="1523160" y="5271120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17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E459B19-04A3-4A85-8E77-96364EBB8636}" type="slidenum">
              <a:t>2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323528" y="1187822"/>
            <a:ext cx="8458200" cy="3312368"/>
          </a:xfrm>
          <a:solidFill>
            <a:srgbClr val="FFFFFF"/>
          </a:solidFill>
          <a:ln w="180000">
            <a:solidFill>
              <a:srgbClr val="FFFFFF"/>
            </a:solidFill>
            <a:prstDash val="solid"/>
          </a:ln>
        </p:spPr>
        <p:txBody>
          <a:bodyPr lIns="168840" tIns="123120" rIns="168840" bIns="1231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Основной цикл работы процессора?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Типы исключительных ситуаций?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Проблемы чтения памяти?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Суровая реальность декодирования </a:t>
            </a:r>
            <a:r>
              <a:rPr lang="en-US" sz="2800" dirty="0" smtClean="0">
                <a:latin typeface="Constantia" pitchFamily="18" charset="0"/>
              </a:rPr>
              <a:t>x86?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Проблемы продвижения </a:t>
            </a:r>
            <a:r>
              <a:rPr lang="en-US" sz="2800" dirty="0" smtClean="0">
                <a:latin typeface="Constantia" pitchFamily="18" charset="0"/>
              </a:rPr>
              <a:t>PC?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800" dirty="0" smtClean="0">
                <a:latin typeface="Constantia" pitchFamily="18" charset="0"/>
              </a:rPr>
              <a:t>Как ускорить интерпретацию?</a:t>
            </a:r>
            <a:endParaRPr lang="ru-RU" sz="28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2616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На следующей лекции: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CCFC160-2B52-477D-92F9-8210BBFAA4D5}" type="slidenum">
              <a:t>20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1980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800">
                <a:latin typeface="DejaVu Sans" pitchFamily="34"/>
                <a:ea typeface="DejaVu Sans" pitchFamily="34"/>
                <a:cs typeface="DejaVu Sans" pitchFamily="34"/>
              </a:rPr>
              <a:t>Можно ли сделать симулятор, работающий быстрее, чем интерпретатор?</a:t>
            </a:r>
          </a:p>
          <a:p>
            <a:pPr lvl="0">
              <a:spcAft>
                <a:spcPts val="1165"/>
              </a:spcAft>
            </a:pPr>
            <a:r>
              <a:rPr lang="ru-RU" sz="2800">
                <a:latin typeface="DejaVu Sans" pitchFamily="34"/>
                <a:ea typeface="DejaVu Sans" pitchFamily="34"/>
                <a:cs typeface="DejaVu Sans" pitchFamily="34"/>
              </a:rPr>
              <a:t>Двоичная трансляция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Спасибо за внимание!</a:t>
            </a:r>
          </a:p>
        </p:txBody>
      </p:sp>
      <p:sp>
        <p:nvSpPr>
          <p:cNvPr id="3" name="Rectangle 7"/>
          <p:cNvSpPr/>
          <p:nvPr/>
        </p:nvSpPr>
        <p:spPr>
          <a:xfrm>
            <a:off x="395640" y="3636000"/>
            <a:ext cx="7920360" cy="64836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sng" strike="noStrike" kern="1200" spc="0" baseline="0">
                <a:ln>
                  <a:noFill/>
                </a:ln>
                <a:solidFill>
                  <a:srgbClr val="0000FF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13400" y="4716360"/>
            <a:ext cx="9012600" cy="43416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buNone/>
            </a:pPr>
            <a:r>
              <a:rPr lang="ru-RU" sz="900">
                <a:latin typeface="DejaVu Sans" pitchFamily="34"/>
                <a:ea typeface="DejaVu Sans" pitchFamily="34"/>
                <a:cs typeface="DejaVu Sans" pitchFamily="34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</a:p>
        </p:txBody>
      </p:sp>
      <p:sp>
        <p:nvSpPr>
          <p:cNvPr id="5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6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9D3E771-4328-4FE4-B3C2-DF7C949A14C9}" type="slidenum">
              <a:t>21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5281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100"/>
              <a:t>На этой лекции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3160" y="5271120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17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625CD96-6A60-406C-8566-02B348A9B9AE}" type="slidenum">
              <a:t>3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355680" y="1531080"/>
            <a:ext cx="8458200" cy="2085839"/>
          </a:xfrm>
          <a:solidFill>
            <a:srgbClr val="FFFFFF"/>
          </a:solidFill>
          <a:ln w="180000">
            <a:solidFill>
              <a:srgbClr val="FFFFFF"/>
            </a:solidFill>
            <a:prstDash val="solid"/>
          </a:ln>
        </p:spPr>
        <p:txBody>
          <a:bodyPr lIns="168840" tIns="123120" rIns="168840" bIns="1231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3000" dirty="0">
                <a:latin typeface="Constantia" pitchFamily="18" charset="0"/>
              </a:rPr>
              <a:t>Моделирование арх. состояния ЦПУ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3000" dirty="0" smtClean="0">
                <a:latin typeface="Constantia" pitchFamily="18" charset="0"/>
              </a:rPr>
              <a:t>Моделирование </a:t>
            </a:r>
            <a:r>
              <a:rPr lang="ru-RU" sz="3000" dirty="0">
                <a:latin typeface="Constantia" pitchFamily="18" charset="0"/>
              </a:rPr>
              <a:t>доступов в ОЗУ (функциональных)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3000" strike="sngStrike" dirty="0">
                <a:latin typeface="Constantia" pitchFamily="18" charset="0"/>
              </a:rPr>
              <a:t>Моделирование кэшей, TLB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748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Архитектурное состояние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812507" y="1187822"/>
            <a:ext cx="7571184" cy="3317534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400" dirty="0">
                <a:latin typeface="Constantia" pitchFamily="18" charset="0"/>
                <a:ea typeface="DejaVu Sans" pitchFamily="34"/>
                <a:cs typeface="DejaVu Sans" pitchFamily="34"/>
              </a:rPr>
              <a:t>Где хранить гостевые регистры?</a:t>
            </a: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>
                <a:latin typeface="Constantia" pitchFamily="18" charset="0"/>
                <a:ea typeface="DejaVu Sans" pitchFamily="34"/>
                <a:cs typeface="DejaVu Sans" pitchFamily="34"/>
              </a:rPr>
              <a:t>В памяти:</a:t>
            </a:r>
            <a:r>
              <a:rPr lang="en-US" sz="2400" dirty="0">
                <a:latin typeface="Constantia" pitchFamily="18" charset="0"/>
                <a:ea typeface="DejaVu Sans" pitchFamily="34"/>
                <a:cs typeface="DejaVu Sans" pitchFamily="34"/>
              </a:rPr>
              <a:t> </a:t>
            </a:r>
            <a:r>
              <a:rPr lang="en-US" sz="2400" b="1" dirty="0">
                <a:latin typeface="Courier New" pitchFamily="49" charset="0"/>
                <a:ea typeface="DejaVu Sans" pitchFamily="34"/>
                <a:cs typeface="Courier New" pitchFamily="49" charset="0"/>
              </a:rPr>
              <a:t>uint32 registers[NUM_REGS</a:t>
            </a:r>
            <a:r>
              <a:rPr lang="en-US" sz="2400" b="1" dirty="0" smtClean="0">
                <a:latin typeface="Courier New" pitchFamily="49" charset="0"/>
                <a:ea typeface="DejaVu Sans" pitchFamily="34"/>
                <a:cs typeface="Courier New" pitchFamily="49" charset="0"/>
              </a:rPr>
              <a:t>];</a:t>
            </a: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 smtClean="0">
                <a:latin typeface="Constantia" pitchFamily="18" charset="0"/>
              </a:rPr>
              <a:t>Медленный </a:t>
            </a:r>
            <a:r>
              <a:rPr lang="ru-RU" sz="2400" dirty="0">
                <a:latin typeface="Constantia" pitchFamily="18" charset="0"/>
              </a:rPr>
              <a:t>доступ</a:t>
            </a: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>
                <a:latin typeface="Constantia" pitchFamily="18" charset="0"/>
              </a:rPr>
              <a:t>На хозяйских </a:t>
            </a:r>
            <a:r>
              <a:rPr lang="ru-RU" sz="2400" dirty="0" smtClean="0">
                <a:latin typeface="Constantia" pitchFamily="18" charset="0"/>
              </a:rPr>
              <a:t>регистрах</a:t>
            </a:r>
            <a:endParaRPr lang="en-US" sz="2400" dirty="0" smtClean="0">
              <a:latin typeface="Constantia" pitchFamily="18" charset="0"/>
            </a:endParaRP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 smtClean="0">
                <a:latin typeface="Constantia" pitchFamily="18" charset="0"/>
              </a:rPr>
              <a:t>Всё </a:t>
            </a:r>
            <a:r>
              <a:rPr lang="ru-RU" sz="2400" dirty="0">
                <a:latin typeface="Constantia" pitchFamily="18" charset="0"/>
              </a:rPr>
              <a:t>может не уместиться (IA-32</a:t>
            </a:r>
            <a:r>
              <a:rPr lang="en-US" sz="2400" dirty="0">
                <a:latin typeface="Constantia" pitchFamily="18" charset="0"/>
              </a:rPr>
              <a:t> → IA-32</a:t>
            </a:r>
            <a:r>
              <a:rPr lang="ru-RU" sz="2400" dirty="0">
                <a:latin typeface="Constantia" pitchFamily="18" charset="0"/>
              </a:rPr>
              <a:t>)</a:t>
            </a: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>
                <a:latin typeface="Constantia" pitchFamily="18" charset="0"/>
              </a:rPr>
              <a:t>Специальный смысл некоторых регистров</a:t>
            </a:r>
          </a:p>
          <a:p>
            <a:pPr>
              <a:lnSpc>
                <a:spcPct val="90000"/>
              </a:lnSpc>
              <a:spcAft>
                <a:spcPts val="1165"/>
              </a:spcAft>
            </a:pPr>
            <a:r>
              <a:rPr lang="ru-RU" sz="2400" dirty="0">
                <a:latin typeface="Constantia" pitchFamily="18" charset="0"/>
              </a:rPr>
              <a:t>Потеря переносимости кода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89C9B445-90C9-40E2-874A-6010BA47D768}" type="slidenum">
              <a:t>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748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Архитектурное состояние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457200" y="1722680"/>
            <a:ext cx="8229600" cy="241747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400" dirty="0">
                <a:latin typeface="Constantia" pitchFamily="18" charset="0"/>
              </a:rPr>
              <a:t>Компромисс</a:t>
            </a:r>
            <a:r>
              <a:rPr lang="en-US" sz="2400" dirty="0">
                <a:latin typeface="Constantia" pitchFamily="18" charset="0"/>
              </a:rPr>
              <a:t>:</a:t>
            </a:r>
            <a:r>
              <a:rPr lang="ru-RU" sz="2400" dirty="0">
                <a:latin typeface="Constantia" pitchFamily="18" charset="0"/>
              </a:rPr>
              <a:t> разместить самые часто используемые на регистрах, остальные – в памяти</a:t>
            </a:r>
          </a:p>
          <a:p>
            <a:pPr>
              <a:lnSpc>
                <a:spcPct val="90000"/>
              </a:lnSpc>
            </a:pPr>
            <a:r>
              <a:rPr lang="en-US" sz="2400" b="1" dirty="0">
                <a:latin typeface="Courier New" pitchFamily="49"/>
              </a:rPr>
              <a:t>$PC, $SP</a:t>
            </a:r>
          </a:p>
          <a:p>
            <a:pPr>
              <a:lnSpc>
                <a:spcPct val="90000"/>
              </a:lnSpc>
            </a:pPr>
            <a:r>
              <a:rPr lang="ru-RU" sz="2400" dirty="0">
                <a:latin typeface="Constantia" pitchFamily="18" charset="0"/>
              </a:rPr>
              <a:t>Векторные регистры (XMM, YMM)</a:t>
            </a:r>
          </a:p>
          <a:p>
            <a:pPr>
              <a:lnSpc>
                <a:spcPct val="90000"/>
              </a:lnSpc>
            </a:pPr>
            <a:r>
              <a:rPr lang="ru-RU" sz="2400" b="1" dirty="0" err="1">
                <a:latin typeface="Courier New" pitchFamily="49"/>
              </a:rPr>
              <a:t>register</a:t>
            </a:r>
            <a:r>
              <a:rPr lang="ru-RU" sz="2400" b="1" dirty="0">
                <a:latin typeface="Courier New" pitchFamily="49"/>
              </a:rPr>
              <a:t> </a:t>
            </a:r>
            <a:r>
              <a:rPr lang="ru-RU" sz="2400" b="1" dirty="0" err="1">
                <a:latin typeface="Courier New" pitchFamily="49"/>
              </a:rPr>
              <a:t>processor_t</a:t>
            </a:r>
            <a:r>
              <a:rPr lang="ru-RU" sz="2400" b="1" dirty="0">
                <a:latin typeface="Courier New" pitchFamily="49"/>
              </a:rPr>
              <a:t>* </a:t>
            </a:r>
            <a:r>
              <a:rPr lang="ru-RU" sz="2400" b="1" dirty="0" err="1">
                <a:latin typeface="Courier New" pitchFamily="49"/>
              </a:rPr>
              <a:t>cpu</a:t>
            </a:r>
            <a:r>
              <a:rPr lang="ru-RU" sz="2400" b="1" dirty="0">
                <a:latin typeface="Courier New" pitchFamily="49"/>
              </a:rPr>
              <a:t> __</a:t>
            </a:r>
            <a:r>
              <a:rPr lang="ru-RU" sz="2400" b="1" dirty="0" err="1">
                <a:latin typeface="Courier New" pitchFamily="49"/>
              </a:rPr>
              <a:t>asm</a:t>
            </a:r>
            <a:r>
              <a:rPr lang="ru-RU" sz="2400" b="1" dirty="0">
                <a:latin typeface="Courier New" pitchFamily="49"/>
              </a:rPr>
              <a:t>__("</a:t>
            </a:r>
            <a:r>
              <a:rPr lang="ru-RU" sz="2400" b="1" dirty="0" err="1">
                <a:latin typeface="Courier New" pitchFamily="49"/>
              </a:rPr>
              <a:t>rbp</a:t>
            </a:r>
            <a:r>
              <a:rPr lang="ru-RU" sz="2400" b="1" dirty="0">
                <a:latin typeface="Courier New" pitchFamily="49"/>
              </a:rPr>
              <a:t>");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8E4CF41-07CC-4236-B144-BCA19C1328F9}" type="slidenum">
              <a:t>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7480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Архитектурное состояние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172252" y="899790"/>
            <a:ext cx="6851694" cy="443905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650" dirty="0">
                <a:latin typeface="Constantia" pitchFamily="18" charset="0"/>
                <a:ea typeface="DejaVu Sans" pitchFamily="34"/>
                <a:cs typeface="DejaVu Sans" pitchFamily="34"/>
              </a:rPr>
              <a:t>Или вообще их не хранить (не вычислять</a:t>
            </a:r>
            <a:r>
              <a:rPr lang="ru-RU" sz="2650" dirty="0" smtClean="0">
                <a:latin typeface="Constantia" pitchFamily="18" charset="0"/>
                <a:ea typeface="DejaVu Sans" pitchFamily="34"/>
                <a:cs typeface="DejaVu Sans" pitchFamily="34"/>
              </a:rPr>
              <a:t>)!</a:t>
            </a:r>
            <a:endParaRPr lang="en-US" sz="2650" dirty="0" smtClean="0">
              <a:latin typeface="Constantia" pitchFamily="18" charset="0"/>
              <a:ea typeface="DejaVu Sans" pitchFamily="34"/>
              <a:cs typeface="DejaVu Sans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6AB8D32-755D-4E51-A987-3A231304A00C}" type="slidenum">
              <a:t>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6034680" y="8240040"/>
            <a:ext cx="5401440" cy="231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432000" marR="0" lvl="0" indent="-324000" algn="l" rtl="0" hangingPunct="1">
              <a:lnSpc>
                <a:spcPct val="100000"/>
              </a:lnSpc>
              <a:spcBef>
                <a:spcPts val="0"/>
              </a:spcBef>
              <a:spcAft>
                <a:spcPts val="1165"/>
              </a:spcAft>
              <a:buNone/>
              <a:tabLst/>
            </a:pPr>
            <a:r>
              <a:rPr lang="ru-RU" sz="800" b="0" i="0" u="none" strike="noStrike" kern="1200" spc="0" baseline="0"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Yair Lifshitz et al. </a:t>
            </a:r>
            <a:r>
              <a:rPr lang="ru-RU" sz="800" b="1" i="0" u="none" strike="noStrike" kern="1200" spc="0" baseline="0"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Zsim: A Fast Architectural Simulator for ISA Design-Space Exploration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27984" y="1704994"/>
            <a:ext cx="4060800" cy="29591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23528" y="2195934"/>
            <a:ext cx="4032448" cy="124341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90000"/>
              </a:lnSpc>
              <a:spcAft>
                <a:spcPts val="1165"/>
              </a:spcAft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</a:rPr>
              <a:t>Ленивое вычисление флагов IA-3</a:t>
            </a:r>
            <a:r>
              <a:rPr lang="en-US" dirty="0" smtClean="0">
                <a:latin typeface="Constantia" pitchFamily="18" charset="0"/>
              </a:rPr>
              <a:t>2</a:t>
            </a:r>
          </a:p>
          <a:p>
            <a:pPr marL="285750" indent="-285750">
              <a:lnSpc>
                <a:spcPct val="90000"/>
              </a:lnSpc>
              <a:spcAft>
                <a:spcPts val="1165"/>
              </a:spcAft>
              <a:buFont typeface="Arial" pitchFamily="34" charset="0"/>
              <a:buChar char="•"/>
            </a:pPr>
            <a:r>
              <a:rPr lang="ru-RU" dirty="0" smtClean="0">
                <a:latin typeface="Constantia" pitchFamily="18" charset="0"/>
                <a:ea typeface="DejaVu Sans" pitchFamily="34"/>
                <a:cs typeface="DejaVu Sans" pitchFamily="34"/>
              </a:rPr>
              <a:t>Не обновлять симулируемый EFLAGS, пока он не будет действительно нужен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60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dirty="0"/>
              <a:t>Доступы в </a:t>
            </a:r>
            <a:r>
              <a:rPr lang="ru-RU" sz="4000" dirty="0" smtClean="0"/>
              <a:t>память</a:t>
            </a:r>
            <a:r>
              <a:rPr lang="en-US" sz="4000" dirty="0" smtClean="0"/>
              <a:t> (1/2)</a:t>
            </a:r>
            <a:endParaRPr lang="ru-RU" sz="40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5B6EADC-4145-4FC8-B437-B50D2DC1FFF0}" type="slidenum">
              <a:t>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83299" y="1691878"/>
            <a:ext cx="8229600" cy="2520454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en-US" sz="2650" b="1" dirty="0" err="1">
                <a:latin typeface="Constantia" pitchFamily="18" charset="0"/>
                <a:ea typeface="DejaVu Sans" pitchFamily="34"/>
                <a:cs typeface="DejaVu Sans" pitchFamily="34"/>
              </a:rPr>
              <a:t>RdData</a:t>
            </a:r>
            <a:r>
              <a:rPr lang="en-US" sz="2650" b="1" dirty="0">
                <a:latin typeface="Constantia" pitchFamily="18" charset="0"/>
                <a:ea typeface="DejaVu Sans" pitchFamily="34"/>
                <a:cs typeface="DejaVu Sans" pitchFamily="34"/>
              </a:rPr>
              <a:t> = Memory[</a:t>
            </a:r>
            <a:r>
              <a:rPr lang="en-US" sz="2650" b="1" dirty="0" err="1">
                <a:latin typeface="Constantia" pitchFamily="18" charset="0"/>
                <a:ea typeface="DejaVu Sans" pitchFamily="34"/>
                <a:cs typeface="DejaVu Sans" pitchFamily="34"/>
              </a:rPr>
              <a:t>PhysAddr</a:t>
            </a:r>
            <a:r>
              <a:rPr lang="en-US" sz="2650" b="1" dirty="0" smtClean="0">
                <a:latin typeface="Constantia" pitchFamily="18" charset="0"/>
                <a:ea typeface="DejaVu Sans" pitchFamily="34"/>
                <a:cs typeface="DejaVu Sans" pitchFamily="34"/>
              </a:rPr>
              <a:t>];</a:t>
            </a:r>
          </a:p>
          <a:p>
            <a:pPr lvl="0">
              <a:spcAft>
                <a:spcPts val="1165"/>
              </a:spcAft>
            </a:pPr>
            <a:r>
              <a:rPr lang="en-US" sz="2650" b="1" dirty="0" smtClean="0">
                <a:latin typeface="Constantia" pitchFamily="18" charset="0"/>
                <a:ea typeface="DejaVu Sans" pitchFamily="34"/>
                <a:cs typeface="DejaVu Sans" pitchFamily="34"/>
              </a:rPr>
              <a:t>Memory[</a:t>
            </a:r>
            <a:r>
              <a:rPr lang="en-US" sz="2650" b="1" dirty="0" err="1" smtClean="0">
                <a:latin typeface="Constantia" pitchFamily="18" charset="0"/>
                <a:ea typeface="DejaVu Sans" pitchFamily="34"/>
                <a:cs typeface="DejaVu Sans" pitchFamily="34"/>
              </a:rPr>
              <a:t>PhysAddr</a:t>
            </a:r>
            <a:r>
              <a:rPr lang="en-US" sz="2650" b="1" dirty="0">
                <a:latin typeface="Constantia" pitchFamily="18" charset="0"/>
                <a:ea typeface="DejaVu Sans" pitchFamily="34"/>
                <a:cs typeface="DejaVu Sans" pitchFamily="34"/>
              </a:rPr>
              <a:t>] = </a:t>
            </a:r>
            <a:r>
              <a:rPr lang="en-US" sz="2650" b="1" dirty="0" err="1">
                <a:latin typeface="Constantia" pitchFamily="18" charset="0"/>
                <a:ea typeface="DejaVu Sans" pitchFamily="34"/>
                <a:cs typeface="DejaVu Sans" pitchFamily="34"/>
              </a:rPr>
              <a:t>WrData</a:t>
            </a:r>
            <a:r>
              <a:rPr lang="en-US" sz="2650" b="1" dirty="0" smtClean="0">
                <a:latin typeface="Constantia" pitchFamily="18" charset="0"/>
                <a:ea typeface="DejaVu Sans" pitchFamily="34"/>
                <a:cs typeface="DejaVu Sans" pitchFamily="34"/>
              </a:rPr>
              <a:t>;</a:t>
            </a:r>
            <a:endParaRPr lang="en-US" sz="2650" b="1" dirty="0">
              <a:latin typeface="Constantia" pitchFamily="18" charset="0"/>
              <a:ea typeface="DejaVu Sans" pitchFamily="34"/>
              <a:cs typeface="DejaVu Sans" pitchFamily="34"/>
            </a:endParaRPr>
          </a:p>
          <a:p>
            <a:pPr lvl="0">
              <a:spcAft>
                <a:spcPts val="1165"/>
              </a:spcAft>
            </a:pPr>
            <a:endParaRPr lang="en-US" sz="2650" dirty="0" smtClean="0">
              <a:latin typeface="Constantia" pitchFamily="18" charset="0"/>
              <a:ea typeface="DejaVu Sans" pitchFamily="34"/>
              <a:cs typeface="DejaVu Sans" pitchFamily="34"/>
            </a:endParaRPr>
          </a:p>
          <a:p>
            <a:pPr lvl="0">
              <a:spcAft>
                <a:spcPts val="1165"/>
              </a:spcAft>
            </a:pPr>
            <a:r>
              <a:rPr lang="ru-RU" sz="2650" dirty="0" smtClean="0">
                <a:latin typeface="Constantia" pitchFamily="18" charset="0"/>
                <a:ea typeface="DejaVu Sans" pitchFamily="34"/>
                <a:cs typeface="DejaVu Sans" pitchFamily="34"/>
              </a:rPr>
              <a:t>Большой </a:t>
            </a:r>
            <a:r>
              <a:rPr lang="ru-RU" sz="2650" dirty="0">
                <a:latin typeface="Constantia" pitchFamily="18" charset="0"/>
                <a:ea typeface="DejaVu Sans" pitchFamily="34"/>
                <a:cs typeface="DejaVu Sans" pitchFamily="34"/>
              </a:rPr>
              <a:t>объём гостевой памяти — как её хранить целиком в гостевой</a:t>
            </a:r>
            <a:r>
              <a:rPr lang="ru-RU" sz="2650" dirty="0" smtClean="0">
                <a:latin typeface="Constantia" pitchFamily="18" charset="0"/>
                <a:ea typeface="DejaVu Sans" pitchFamily="34"/>
                <a:cs typeface="DejaVu Sans" pitchFamily="34"/>
              </a:rPr>
              <a:t>?</a:t>
            </a:r>
            <a:endParaRPr lang="ru-RU" sz="2320" dirty="0">
              <a:latin typeface="Constantia" pitchFamily="18" charset="0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60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dirty="0"/>
              <a:t>Доступы в </a:t>
            </a:r>
            <a:r>
              <a:rPr lang="ru-RU" sz="4000" dirty="0" smtClean="0"/>
              <a:t>память</a:t>
            </a:r>
            <a:r>
              <a:rPr lang="en-US" sz="4000" dirty="0" smtClean="0"/>
              <a:t> (2/2)</a:t>
            </a:r>
            <a:endParaRPr lang="ru-RU" sz="40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5B6EADC-4145-4FC8-B437-B50D2DC1FFF0}" type="slidenum">
              <a:t>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395536" y="1547862"/>
            <a:ext cx="8229600" cy="3096518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spcAft>
                <a:spcPts val="1165"/>
              </a:spcAft>
              <a:buNone/>
            </a:pPr>
            <a:r>
              <a:rPr lang="ru-RU" sz="2650" dirty="0" smtClean="0">
                <a:latin typeface="Constantia" pitchFamily="18" charset="0"/>
                <a:ea typeface="DejaVu Sans" pitchFamily="34"/>
                <a:cs typeface="DejaVu Sans" pitchFamily="34"/>
              </a:rPr>
              <a:t>Куда может попасть такой доступ?</a:t>
            </a:r>
          </a:p>
          <a:p>
            <a:pPr marL="864000" lvl="0"/>
            <a:r>
              <a:rPr lang="ru-RU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В ОЗУ — всё ОК, обычный массив</a:t>
            </a:r>
          </a:p>
          <a:p>
            <a:pPr marL="864000" lvl="0"/>
            <a:r>
              <a:rPr lang="ru-RU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В ПЗУ — запись невозможна</a:t>
            </a:r>
          </a:p>
          <a:p>
            <a:pPr marL="864000" lvl="0"/>
            <a:r>
              <a:rPr lang="ru-RU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В зеркальный регион — изменения проявятся где-то в другом месте</a:t>
            </a:r>
          </a:p>
          <a:p>
            <a:pPr marL="864000" lvl="0"/>
            <a:r>
              <a:rPr lang="ru-RU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В периферийное устройство (</a:t>
            </a:r>
            <a:r>
              <a:rPr lang="en-US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MMIO</a:t>
            </a:r>
            <a:r>
              <a:rPr lang="ru-RU" sz="2320" dirty="0" smtClean="0">
                <a:latin typeface="Constantia" pitchFamily="18" charset="0"/>
                <a:ea typeface="DejaVu Sans" pitchFamily="34"/>
                <a:cs typeface="DejaVu Sans" pitchFamily="34"/>
              </a:rPr>
              <a:t>)</a:t>
            </a:r>
            <a:endParaRPr lang="ru-RU" sz="2320" dirty="0">
              <a:latin typeface="Constantia" pitchFamily="18" charset="0"/>
              <a:ea typeface="DejaVu Sans" pitchFamily="34"/>
              <a:cs typeface="DejaVu Sans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18882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60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Ленивое выделение памяти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46A70E8-32C1-4E16-8B6D-0EEF8F5BC7DE}" type="slidenum">
              <a:t>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83299" y="1619870"/>
            <a:ext cx="8229600" cy="302451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320" dirty="0">
                <a:latin typeface="Constantia" pitchFamily="18" charset="0"/>
                <a:ea typeface="DejaVu Sans" pitchFamily="34"/>
                <a:cs typeface="DejaVu Sans" pitchFamily="34"/>
              </a:rPr>
              <a:t>Хранить только те страницы памяти, которые действительно были запрошены</a:t>
            </a:r>
          </a:p>
          <a:p>
            <a:pPr marL="108000" lvl="0" indent="0">
              <a:spcAft>
                <a:spcPts val="1165"/>
              </a:spcAft>
              <a:buNone/>
            </a:pPr>
            <a:r>
              <a:rPr lang="en-US" sz="2000" b="1" dirty="0" smtClean="0">
                <a:latin typeface="Courier New" pitchFamily="49"/>
                <a:ea typeface="DejaVu Sans" pitchFamily="34"/>
                <a:cs typeface="DejaVu Sans" pitchFamily="34"/>
              </a:rPr>
              <a:t>	uint8_t 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*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hptr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 = 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hptr_lookup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(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guest_paddr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);</a:t>
            </a:r>
          </a:p>
          <a:p>
            <a:pPr marL="108000" lvl="0" indent="0">
              <a:spcAft>
                <a:spcPts val="1165"/>
              </a:spcAft>
              <a:buNone/>
            </a:pPr>
            <a:r>
              <a:rPr lang="en-US" sz="2000" b="1" dirty="0" smtClean="0">
                <a:latin typeface="Courier New" pitchFamily="49"/>
                <a:ea typeface="DejaVu Sans" pitchFamily="34"/>
                <a:cs typeface="DejaVu Sans" pitchFamily="34"/>
              </a:rPr>
              <a:t>	if 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(!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hptr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) 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hptr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 = 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new_hptr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(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guest_paddr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);</a:t>
            </a:r>
          </a:p>
          <a:p>
            <a:pPr marL="108000" lvl="0" indent="0">
              <a:spcAft>
                <a:spcPts val="1165"/>
              </a:spcAft>
              <a:buNone/>
            </a:pPr>
            <a:r>
              <a:rPr lang="en-US" sz="2000" b="1" dirty="0" smtClean="0">
                <a:latin typeface="Courier New" pitchFamily="49"/>
                <a:ea typeface="DejaVu Sans" pitchFamily="34"/>
                <a:cs typeface="DejaVu Sans" pitchFamily="34"/>
              </a:rPr>
              <a:t>	</a:t>
            </a:r>
            <a:r>
              <a:rPr lang="en-US" sz="2000" b="1" dirty="0" err="1" smtClean="0">
                <a:latin typeface="Courier New" pitchFamily="49"/>
                <a:ea typeface="DejaVu Sans" pitchFamily="34"/>
                <a:cs typeface="DejaVu Sans" pitchFamily="34"/>
              </a:rPr>
              <a:t>RdData</a:t>
            </a:r>
            <a:r>
              <a:rPr lang="en-US" sz="2000" b="1" dirty="0" smtClean="0">
                <a:latin typeface="Courier New" pitchFamily="49"/>
                <a:ea typeface="DejaVu Sans" pitchFamily="34"/>
                <a:cs typeface="DejaVu Sans" pitchFamily="34"/>
              </a:rPr>
              <a:t> 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= 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hptr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[OFFSET(</a:t>
            </a:r>
            <a:r>
              <a:rPr lang="en-US" sz="2000" b="1" dirty="0" err="1">
                <a:latin typeface="Courier New" pitchFamily="49"/>
                <a:ea typeface="DejaVu Sans" pitchFamily="34"/>
                <a:cs typeface="DejaVu Sans" pitchFamily="34"/>
              </a:rPr>
              <a:t>guest_paddr</a:t>
            </a:r>
            <a:r>
              <a:rPr lang="en-US" sz="2000" b="1" dirty="0">
                <a:latin typeface="Courier New" pitchFamily="49"/>
                <a:ea typeface="DejaVu Sans" pitchFamily="34"/>
                <a:cs typeface="DejaVu Sans" pitchFamily="34"/>
              </a:rPr>
              <a:t>)];</a:t>
            </a:r>
          </a:p>
          <a:p>
            <a:pPr lvl="0">
              <a:spcAft>
                <a:spcPts val="1165"/>
              </a:spcAft>
            </a:pPr>
            <a:r>
              <a:rPr lang="ru-RU" sz="2000" dirty="0">
                <a:latin typeface="Constantia" pitchFamily="18" charset="0"/>
                <a:ea typeface="DejaVu Sans" pitchFamily="34"/>
                <a:cs typeface="DejaVu Sans" pitchFamily="34"/>
              </a:rPr>
              <a:t>Необходимо учитывать ситуацию пересечения границы страниц (</a:t>
            </a:r>
            <a:r>
              <a:rPr lang="ru-RU" sz="2000" dirty="0" err="1">
                <a:latin typeface="Constantia" pitchFamily="18" charset="0"/>
                <a:ea typeface="DejaVu Sans" pitchFamily="34"/>
                <a:cs typeface="DejaVu Sans" pitchFamily="34"/>
              </a:rPr>
              <a:t>cross</a:t>
            </a:r>
            <a:r>
              <a:rPr lang="ru-RU" sz="2000" dirty="0">
                <a:latin typeface="Constantia" pitchFamily="18" charset="0"/>
                <a:ea typeface="DejaVu Sans" pitchFamily="34"/>
                <a:cs typeface="DejaVu Sans" pitchFamily="34"/>
              </a:rPr>
              <a:t> </a:t>
            </a:r>
            <a:r>
              <a:rPr lang="ru-RU" sz="2000" dirty="0" err="1">
                <a:latin typeface="Constantia" pitchFamily="18" charset="0"/>
                <a:ea typeface="DejaVu Sans" pitchFamily="34"/>
                <a:cs typeface="DejaVu Sans" pitchFamily="34"/>
              </a:rPr>
              <a:t>page</a:t>
            </a:r>
            <a:r>
              <a:rPr lang="ru-RU" sz="2000" dirty="0">
                <a:latin typeface="Constantia" pitchFamily="18" charset="0"/>
                <a:ea typeface="DejaVu Sans" pitchFamily="34"/>
                <a:cs typeface="DejaVu Sans" pitchFamily="34"/>
              </a:rPr>
              <a:t>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849</Words>
  <Application>Microsoft Office PowerPoint</Application>
  <PresentationFormat>Custom</PresentationFormat>
  <Paragraphs>151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Моделирование архитектурного состояния Моделирование доступов к памяти</vt:lpstr>
      <vt:lpstr>Вопросы</vt:lpstr>
      <vt:lpstr>На этой лекции</vt:lpstr>
      <vt:lpstr>Архитектурное состояние</vt:lpstr>
      <vt:lpstr>Архитектурное состояние</vt:lpstr>
      <vt:lpstr>Архитектурное состояние</vt:lpstr>
      <vt:lpstr>Доступы в память (1/2)</vt:lpstr>
      <vt:lpstr>Доступы в память (2/2)</vt:lpstr>
      <vt:lpstr>Ленивое выделение памяти</vt:lpstr>
      <vt:lpstr>Преобразование адресов (1/2)</vt:lpstr>
      <vt:lpstr>Преобразование адресов (2/2)</vt:lpstr>
      <vt:lpstr>Моделирование MMIO</vt:lpstr>
      <vt:lpstr>Моделирование MMIO — карты памяти</vt:lpstr>
      <vt:lpstr>Карты памяти</vt:lpstr>
      <vt:lpstr>Порядок байт при доступах</vt:lpstr>
      <vt:lpstr>Endianness</vt:lpstr>
      <vt:lpstr>Байт, слово</vt:lpstr>
      <vt:lpstr>Байт, слово</vt:lpstr>
      <vt:lpstr>Ресурсы для дополнительного чтения</vt:lpstr>
      <vt:lpstr>На следующей лекции: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lecture03 interpretation</dc:title>
  <dc:creator>Rechistov, Grigory</dc:creator>
  <cp:lastModifiedBy>Yulyugin, Evgeny</cp:lastModifiedBy>
  <cp:revision>455</cp:revision>
  <dcterms:created xsi:type="dcterms:W3CDTF">2006-08-16T00:00:00Z</dcterms:created>
  <dcterms:modified xsi:type="dcterms:W3CDTF">2013-10-21T14:23:39Z</dcterms:modified>
</cp:coreProperties>
</file>